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7" r:id="rId5"/>
    <p:sldId id="256" r:id="rId6"/>
    <p:sldId id="266" r:id="rId7"/>
    <p:sldId id="273" r:id="rId8"/>
    <p:sldId id="285" r:id="rId9"/>
    <p:sldId id="262" r:id="rId10"/>
    <p:sldId id="261" r:id="rId11"/>
    <p:sldId id="267" r:id="rId12"/>
    <p:sldId id="282" r:id="rId13"/>
    <p:sldId id="286" r:id="rId14"/>
    <p:sldId id="287" r:id="rId15"/>
    <p:sldId id="288" r:id="rId16"/>
    <p:sldId id="289"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BE02A-374A-A8D4-A9CE-EF9F9A3BA1C3}" v="10" dt="2022-01-11T08:50:47.940"/>
    <p1510:client id="{3E441851-8866-1775-D4BD-85F8DEE4E7E1}" v="1" dt="2022-02-02T22:09:41.735"/>
    <p1510:client id="{535AD546-107E-AC9B-D435-8B3647B34E48}" v="256" dt="2022-01-05T14:23:16.324"/>
    <p1510:client id="{58F69E4F-C886-1DC9-D23A-258BA735E97C}" v="330" dt="2022-01-06T13:42:43.854"/>
    <p1510:client id="{5A45B13D-B7F3-8FC7-A046-6C0D24B7F0AB}" v="954" dt="2022-01-16T22:01:51.500"/>
    <p1510:client id="{7E3B23A0-B6D6-A748-B7DF-873E7ED098BF}" v="9" dt="2022-02-15T15:57:52.514"/>
    <p1510:client id="{7F900B38-40E5-8B06-07EC-D3B3B4AF4981}" v="391" dt="2022-01-02T20:25:17.416"/>
    <p1510:client id="{928413A5-FACA-AA95-4699-097F764AC594}" v="4" dt="2022-02-08T18:35:36.713"/>
    <p1510:client id="{C54F20A1-6283-0951-175C-1040DC8BE200}" v="2" dt="2022-01-18T15:47:09.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334" autoAdjust="0"/>
  </p:normalViewPr>
  <p:slideViewPr>
    <p:cSldViewPr snapToGrid="0">
      <p:cViewPr varScale="1">
        <p:scale>
          <a:sx n="44" d="100"/>
          <a:sy n="44" d="100"/>
        </p:scale>
        <p:origin x="17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ne Ashman" userId="S::janineashman@sppschool.uk::c67ffe5e-16b6-42dc-a432-9337143443bf" providerId="AD" clId="Web-{7E3B23A0-B6D6-A748-B7DF-873E7ED098BF}"/>
    <pc:docChg chg="delSld modSld">
      <pc:chgData name="Janine Ashman" userId="S::janineashman@sppschool.uk::c67ffe5e-16b6-42dc-a432-9337143443bf" providerId="AD" clId="Web-{7E3B23A0-B6D6-A748-B7DF-873E7ED098BF}" dt="2022-02-15T15:57:52.514" v="9"/>
      <pc:docMkLst>
        <pc:docMk/>
      </pc:docMkLst>
      <pc:sldChg chg="modSp">
        <pc:chgData name="Janine Ashman" userId="S::janineashman@sppschool.uk::c67ffe5e-16b6-42dc-a432-9337143443bf" providerId="AD" clId="Web-{7E3B23A0-B6D6-A748-B7DF-873E7ED098BF}" dt="2022-02-15T15:57:31.810" v="4" actId="20577"/>
        <pc:sldMkLst>
          <pc:docMk/>
          <pc:sldMk cId="3558472903" sldId="256"/>
        </pc:sldMkLst>
        <pc:spChg chg="mod">
          <ac:chgData name="Janine Ashman" userId="S::janineashman@sppschool.uk::c67ffe5e-16b6-42dc-a432-9337143443bf" providerId="AD" clId="Web-{7E3B23A0-B6D6-A748-B7DF-873E7ED098BF}" dt="2022-02-15T15:57:31.810" v="4" actId="20577"/>
          <ac:spMkLst>
            <pc:docMk/>
            <pc:sldMk cId="3558472903" sldId="256"/>
            <ac:spMk id="5" creationId="{9026D875-81BE-4246-9B12-0A45835B262A}"/>
          </ac:spMkLst>
        </pc:spChg>
      </pc:sldChg>
      <pc:sldChg chg="modSp">
        <pc:chgData name="Janine Ashman" userId="S::janineashman@sppschool.uk::c67ffe5e-16b6-42dc-a432-9337143443bf" providerId="AD" clId="Web-{7E3B23A0-B6D6-A748-B7DF-873E7ED098BF}" dt="2022-02-15T15:57:48.467" v="8" actId="20577"/>
        <pc:sldMkLst>
          <pc:docMk/>
          <pc:sldMk cId="3957661510" sldId="259"/>
        </pc:sldMkLst>
        <pc:spChg chg="mod">
          <ac:chgData name="Janine Ashman" userId="S::janineashman@sppschool.uk::c67ffe5e-16b6-42dc-a432-9337143443bf" providerId="AD" clId="Web-{7E3B23A0-B6D6-A748-B7DF-873E7ED098BF}" dt="2022-02-15T15:57:48.467" v="8" actId="20577"/>
          <ac:spMkLst>
            <pc:docMk/>
            <pc:sldMk cId="3957661510" sldId="259"/>
            <ac:spMk id="3" creationId="{1D2FB36C-A9E2-C14F-8814-71A8E43D7F43}"/>
          </ac:spMkLst>
        </pc:spChg>
      </pc:sldChg>
      <pc:sldChg chg="del">
        <pc:chgData name="Janine Ashman" userId="S::janineashman@sppschool.uk::c67ffe5e-16b6-42dc-a432-9337143443bf" providerId="AD" clId="Web-{7E3B23A0-B6D6-A748-B7DF-873E7ED098BF}" dt="2022-02-15T15:57:52.514" v="9"/>
        <pc:sldMkLst>
          <pc:docMk/>
          <pc:sldMk cId="2109241287" sldId="282"/>
        </pc:sldMkLst>
      </pc:sldChg>
    </pc:docChg>
  </pc:docChgLst>
  <pc:docChgLst>
    <pc:chgData name="Gemma Larner" userId="S::gemmalarner@sppschool.uk::2e9ebf4f-81fe-4621-9bb1-fdb1654dc2ce" providerId="AD" clId="Web-{928413A5-FACA-AA95-4699-097F764AC594}"/>
    <pc:docChg chg="modSld">
      <pc:chgData name="Gemma Larner" userId="S::gemmalarner@sppschool.uk::2e9ebf4f-81fe-4621-9bb1-fdb1654dc2ce" providerId="AD" clId="Web-{928413A5-FACA-AA95-4699-097F764AC594}" dt="2022-02-08T18:35:36.713" v="3" actId="1076"/>
      <pc:docMkLst>
        <pc:docMk/>
      </pc:docMkLst>
      <pc:sldChg chg="delSp modSp">
        <pc:chgData name="Gemma Larner" userId="S::gemmalarner@sppschool.uk::2e9ebf4f-81fe-4621-9bb1-fdb1654dc2ce" providerId="AD" clId="Web-{928413A5-FACA-AA95-4699-097F764AC594}" dt="2022-02-08T18:35:36.713" v="3" actId="1076"/>
        <pc:sldMkLst>
          <pc:docMk/>
          <pc:sldMk cId="703118035" sldId="279"/>
        </pc:sldMkLst>
        <pc:spChg chg="del">
          <ac:chgData name="Gemma Larner" userId="S::gemmalarner@sppschool.uk::2e9ebf4f-81fe-4621-9bb1-fdb1654dc2ce" providerId="AD" clId="Web-{928413A5-FACA-AA95-4699-097F764AC594}" dt="2022-02-08T18:35:27.010" v="2"/>
          <ac:spMkLst>
            <pc:docMk/>
            <pc:sldMk cId="703118035" sldId="279"/>
            <ac:spMk id="10" creationId="{00000000-0000-0000-0000-000000000000}"/>
          </ac:spMkLst>
        </pc:spChg>
        <pc:picChg chg="mod">
          <ac:chgData name="Gemma Larner" userId="S::gemmalarner@sppschool.uk::2e9ebf4f-81fe-4621-9bb1-fdb1654dc2ce" providerId="AD" clId="Web-{928413A5-FACA-AA95-4699-097F764AC594}" dt="2022-02-08T18:35:36.713" v="3" actId="1076"/>
          <ac:picMkLst>
            <pc:docMk/>
            <pc:sldMk cId="703118035" sldId="279"/>
            <ac:picMk id="3" creationId="{00000000-0000-0000-0000-000000000000}"/>
          </ac:picMkLst>
        </pc:picChg>
        <pc:picChg chg="del mod">
          <ac:chgData name="Gemma Larner" userId="S::gemmalarner@sppschool.uk::2e9ebf4f-81fe-4621-9bb1-fdb1654dc2ce" providerId="AD" clId="Web-{928413A5-FACA-AA95-4699-097F764AC594}" dt="2022-02-08T18:35:21.932" v="1"/>
          <ac:picMkLst>
            <pc:docMk/>
            <pc:sldMk cId="703118035" sldId="279"/>
            <ac:picMk id="4" creationId="{00000000-0000-0000-0000-000000000000}"/>
          </ac:picMkLst>
        </pc:picChg>
      </pc:sldChg>
    </pc:docChg>
  </pc:docChgLst>
  <pc:docChgLst>
    <pc:chgData name="Charlotte Vickers" userId="S::charlottevickers@sppschool.uk::0ba44d3a-9531-4e46-b5dc-16c964dee256" providerId="AD" clId="Web-{019AD0D9-6FA3-3B41-F573-A001B5757412}"/>
    <pc:docChg chg="modSld">
      <pc:chgData name="Charlotte Vickers" userId="S::charlottevickers@sppschool.uk::0ba44d3a-9531-4e46-b5dc-16c964dee256" providerId="AD" clId="Web-{019AD0D9-6FA3-3B41-F573-A001B5757412}" dt="2022-08-31T19:50:58.164" v="5"/>
      <pc:docMkLst>
        <pc:docMk/>
      </pc:docMkLst>
      <pc:sldChg chg="modNotes">
        <pc:chgData name="Charlotte Vickers" userId="S::charlottevickers@sppschool.uk::0ba44d3a-9531-4e46-b5dc-16c964dee256" providerId="AD" clId="Web-{019AD0D9-6FA3-3B41-F573-A001B5757412}" dt="2022-08-31T19:50:58.164" v="5"/>
        <pc:sldMkLst>
          <pc:docMk/>
          <pc:sldMk cId="1521706342" sldId="262"/>
        </pc:sldMkLst>
      </pc:sldChg>
      <pc:sldChg chg="modNotes">
        <pc:chgData name="Charlotte Vickers" userId="S::charlottevickers@sppschool.uk::0ba44d3a-9531-4e46-b5dc-16c964dee256" providerId="AD" clId="Web-{019AD0D9-6FA3-3B41-F573-A001B5757412}" dt="2022-08-31T19:38:47.377" v="1"/>
        <pc:sldMkLst>
          <pc:docMk/>
          <pc:sldMk cId="3721322069"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30/11/2022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55594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and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 o say all</a:t>
            </a:r>
            <a:r>
              <a:rPr lang="en-GB" baseline="0" dirty="0"/>
              <a:t> the sounds in the words and then blend them together – you can show them how to do this. </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XX number of books each week – we would like each book to be read at least three times with a different focus each time. </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3284977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3915851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We know that when children are reading they are decoding the GPCs they know and blending them together to read a word or group of words. We teach children to use their phonics to spell in the opposite way. Instead of blending the phonemes together to spell a words we seperate the phonemes so we can hear each sound to be able to spell the word. This is called segmenting.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Let’s try segmenting this word to write it:   </a:t>
            </a:r>
            <a:r>
              <a:rPr lang="en-GB" baseline="0" dirty="0" err="1"/>
              <a:t>sh</a:t>
            </a:r>
            <a:r>
              <a:rPr lang="en-GB" baseline="0" dirty="0"/>
              <a:t> </a:t>
            </a:r>
            <a:r>
              <a:rPr lang="en-GB" baseline="0" dirty="0" err="1"/>
              <a:t>i</a:t>
            </a:r>
            <a:r>
              <a:rPr lang="en-GB" baseline="0" dirty="0"/>
              <a:t> p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Your child will write words, captions and sentences as part of their phonics lesson each day. As with reading, we will only ask them to write words contacting GPCs they have been taught.  As part of their daily lesson we will also teach them how to write and form the letters they are writing. </a:t>
            </a:r>
          </a:p>
        </p:txBody>
      </p:sp>
      <p:sp>
        <p:nvSpPr>
          <p:cNvPr id="4" name="Slide Number Placeholder 3"/>
          <p:cNvSpPr>
            <a:spLocks noGrp="1"/>
          </p:cNvSpPr>
          <p:nvPr>
            <p:ph type="sldNum" sz="quarter" idx="10"/>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336805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a:t>
            </a:r>
            <a:r>
              <a:rPr lang="en-GB" baseline="0" dirty="0" err="1"/>
              <a:t>etc</a:t>
            </a:r>
            <a:r>
              <a:rPr lang="en-GB" baseline="0" dirty="0"/>
              <a:t> but  we would suggest you speak to teachers if you have any concerns.  If we have any concerns we will discuss them with you – and we might ask you to do some extra practice at home. </a:t>
            </a:r>
          </a:p>
          <a:p>
            <a:endParaRPr lang="en-GB" baseline="0" dirty="0"/>
          </a:p>
          <a:p>
            <a:endParaRPr lang="en-GB" baseline="0" dirty="0"/>
          </a:p>
          <a:p>
            <a:r>
              <a:rPr lang="en-GB" baseline="0" dirty="0"/>
              <a:t>Teachers and TAs will assess your child reguarly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a:t>
            </a:r>
          </a:p>
          <a:p>
            <a:endParaRPr lang="en-GB" baseline="0" dirty="0"/>
          </a:p>
          <a:p>
            <a:r>
              <a:rPr lang="en-GB" baseline="0" dirty="0"/>
              <a:t>If a child has SEND we ma need to make adaptions to their phonics eg. additional time to practice, more visuals . Again we will discuss these with you but research has shown that phonics is the most effective way of teaching children with SEND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302563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a:t>
            </a:r>
            <a:r>
              <a:rPr lang="en-GB" baseline="0" dirty="0"/>
              <a:t> to read is such an exciting journey for children and we are incredibly excited to be starting it with your child. We hope today’s session has given you an understanding of how we teach phonics at our school. </a:t>
            </a:r>
          </a:p>
          <a:p>
            <a:endParaRPr lang="en-GB" baseline="0" dirty="0"/>
          </a:p>
          <a:p>
            <a:r>
              <a:rPr lang="en-GB" baseline="0" dirty="0"/>
              <a:t>Ask for questions</a:t>
            </a:r>
          </a:p>
          <a:p>
            <a:endParaRPr lang="en-GB" baseline="0" dirty="0"/>
          </a:p>
          <a:p>
            <a:r>
              <a:rPr lang="en-GB" baseline="0" dirty="0"/>
              <a:t>Give information about next steps specific to your school eg. more workshops, coming in to read with their child etc.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427080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Welcome parents to the session. </a:t>
            </a:r>
          </a:p>
          <a:p>
            <a:endParaRPr lang="en-GB" baseline="0" dirty="0"/>
          </a:p>
          <a:p>
            <a:r>
              <a:rPr lang="en-GB" baseline="0" dirty="0"/>
              <a:t>We are very excited they are here to learn about the most amazing journey that their children are starting – learning to read!!! </a:t>
            </a:r>
          </a:p>
          <a:p>
            <a:endParaRPr lang="en-GB" baseline="0" dirty="0"/>
          </a:p>
          <a:p>
            <a:r>
              <a:rPr lang="en-GB" baseline="0" dirty="0"/>
              <a:t>Explain how you are structuring the session/ sessions to give them information about how early reading is taught at your school and how they can play a vital role in supporting their child’s reading journey. </a:t>
            </a:r>
          </a:p>
        </p:txBody>
      </p:sp>
      <p:sp>
        <p:nvSpPr>
          <p:cNvPr id="4" name="Slide Number Placeholder 3"/>
          <p:cNvSpPr>
            <a:spLocks noGrp="1"/>
          </p:cNvSpPr>
          <p:nvPr>
            <p:ph type="sldNum" sz="quarter" idx="10"/>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154836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Reading is one of the most important things we can teach our children.</a:t>
            </a:r>
            <a:r>
              <a:rPr lang="en-GB" dirty="0"/>
              <a:t>  </a:t>
            </a:r>
            <a:r>
              <a:rPr lang="en-GB" baseline="0" dirty="0"/>
              <a:t> We want all our children to be </a:t>
            </a:r>
            <a:r>
              <a:rPr lang="en-GB" dirty="0"/>
              <a:t>avid </a:t>
            </a:r>
            <a:r>
              <a:rPr lang="en-GB" baseline="0" dirty="0"/>
              <a:t>readers with a love for all different types of literature.</a:t>
            </a:r>
            <a:r>
              <a:rPr lang="en-GB" dirty="0"/>
              <a:t> </a:t>
            </a:r>
            <a:endParaRPr lang="en-GB" baseline="0" dirty="0"/>
          </a:p>
          <a:p>
            <a:endParaRPr lang="en-GB" baseline="0" dirty="0"/>
          </a:p>
          <a:p>
            <a:r>
              <a:rPr lang="en-GB" baseline="0" dirty="0"/>
              <a:t>Think of reading activities you do everyday…. (ask parents to contribute or have a list to share!) </a:t>
            </a:r>
          </a:p>
          <a:p>
            <a:endParaRPr lang="en-GB" baseline="0" dirty="0"/>
          </a:p>
          <a:p>
            <a:r>
              <a:rPr lang="en-GB" baseline="0" dirty="0"/>
              <a:t>As children start their school life they will very much focus on learning to read. As they move higher up the school and intro secondary education and beyond they will be reading to learn. So it is vitally important that we support our youngest pupils to quickly learn to read.  We want every child to love reading and to do this we must make sure that it is a pleasurable experience and that they can read with accuracy and fluency so  they can access as many opportunities as possible.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346620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Over the past 50 years schools have taught  children to read using lots of different approaches. But, thanks to research we know that phonics is the best way to teach children to read. We know this might be different to how you were taught to read so we hope this session/ sessions helps you to understand what phonics is, how we will teach phonics at our school and how you can help your child to learn to read. </a:t>
            </a:r>
          </a:p>
          <a:p>
            <a:endParaRPr lang="en-GB" baseline="0" dirty="0"/>
          </a:p>
          <a:p>
            <a:r>
              <a:rPr lang="en-GB" baseline="0" dirty="0"/>
              <a:t>The national curriculum says that phonics should be the main way that schools teach children to read. The Department of education have recently approved phonics schemes that meet it’s criteria of a good scheme. Our school has chosen to use a scheme called Unlocking Letters and Sounds.  All schemes are slightly differently but , as a school , we think this is the best one for our pupils. All children in the school will use Unlocking Letters and Sounds to teach their phonics and early reading. All staff have had training with this scheme so they are experts at using it. </a:t>
            </a:r>
          </a:p>
          <a:p>
            <a:endParaRPr lang="en-GB" baseline="0" dirty="0"/>
          </a:p>
          <a:p>
            <a:r>
              <a:rPr lang="en-GB" baseline="0" dirty="0"/>
              <a:t>Phonics teaches the link between the words we read/ say and he words we write on the page. It teaches how the letters in written words represent the sounds we say in spoken words – this is called decoding. </a:t>
            </a:r>
          </a:p>
          <a:p>
            <a:endParaRPr lang="en-GB" baseline="0" dirty="0"/>
          </a:p>
          <a:p>
            <a:r>
              <a:rPr lang="en-GB" baseline="0" dirty="0"/>
              <a:t>Sat the word CAT. </a:t>
            </a:r>
          </a:p>
          <a:p>
            <a:endParaRPr lang="en-GB" baseline="0" dirty="0"/>
          </a:p>
          <a:p>
            <a:r>
              <a:rPr lang="en-GB" baseline="0" dirty="0"/>
              <a:t>When we say this word we say lots of sounds very quickly – so quickly we hardly notice the sound each letter makes. </a:t>
            </a:r>
          </a:p>
          <a:p>
            <a:endParaRPr lang="en-GB" baseline="0" dirty="0"/>
          </a:p>
          <a:p>
            <a:r>
              <a:rPr lang="en-GB" baseline="0" dirty="0"/>
              <a:t>Say the sounds in CAT c/a/t</a:t>
            </a:r>
          </a:p>
          <a:p>
            <a:endParaRPr lang="en-GB" baseline="0" dirty="0"/>
          </a:p>
          <a:p>
            <a:r>
              <a:rPr lang="en-GB" baseline="0" dirty="0"/>
              <a:t>What sounds can we hear?  When we write the word cat we  represent each sound with a symbol that we call a letter.  C A T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aseline="0" dirty="0"/>
              <a:t>Grapheme – the written letter or groups of letters</a:t>
            </a:r>
          </a:p>
          <a:p>
            <a:endParaRPr lang="en-GB" baseline="0" dirty="0"/>
          </a:p>
          <a:p>
            <a:r>
              <a:rPr lang="en-GB" baseline="0" dirty="0"/>
              <a:t>Phoneme – the sounds that the grapheme makes. </a:t>
            </a:r>
          </a:p>
          <a:p>
            <a:endParaRPr lang="en-GB" baseline="0" dirty="0"/>
          </a:p>
          <a:p>
            <a:r>
              <a:rPr lang="en-GB" baseline="0" dirty="0"/>
              <a:t>With your new vocabulary can you tell me the phonemes that make this word (map)</a:t>
            </a:r>
          </a:p>
          <a:p>
            <a:endParaRPr lang="en-GB" baseline="0" dirty="0"/>
          </a:p>
          <a:p>
            <a:r>
              <a:rPr lang="en-GB" baseline="0" dirty="0"/>
              <a:t>Can you tell me the graphemes that represent these phonemes? </a:t>
            </a:r>
          </a:p>
        </p:txBody>
      </p:sp>
      <p:sp>
        <p:nvSpPr>
          <p:cNvPr id="4" name="Slide Number Placeholder 3"/>
          <p:cNvSpPr>
            <a:spLocks noGrp="1"/>
          </p:cNvSpPr>
          <p:nvPr>
            <p:ph type="sldNum" sz="quarter" idx="10"/>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372094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We also help them to learn and remember the GPCs in Reception with an image and action for each phoneme. Your children will be coming home sharing the actions with you so do join them when they are using them! </a:t>
            </a:r>
          </a:p>
          <a:p>
            <a:endParaRPr lang="en-GB" baseline="0" dirty="0"/>
          </a:p>
          <a:p>
            <a:endParaRPr lang="en-GB" baseline="0" dirty="0"/>
          </a:p>
          <a:p>
            <a:r>
              <a:rPr lang="en-GB" baseline="0" dirty="0"/>
              <a:t>Model pronunciation and actions for some of the first GPCs children will be learning.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82560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English language is made up of about 44 different sounds in different combinations – it is one of the most complicated languages. It will take most children about three years to learn the alphabetic code and to use it to read and it is one of the most important things we teach in Reception and Key Stage 1.  We know that children won’t learn to read by themselves so we will be teaching phonics every day to help them learn.  Your children will have a daily phonics lesson from Reception until Year 2. They will be taught by their teacher in the whole class and each lesson will last about 20 minutes. </a:t>
            </a:r>
          </a:p>
          <a:p>
            <a:endParaRPr lang="en-GB" baseline="0" dirty="0"/>
          </a:p>
          <a:p>
            <a:r>
              <a:rPr lang="en-GB" baseline="0" dirty="0"/>
              <a:t>Your child will learn 4 new GPCs each week – we </a:t>
            </a:r>
            <a:r>
              <a:rPr lang="en-GB" dirty="0"/>
              <a:t>organise </a:t>
            </a:r>
            <a:r>
              <a:rPr lang="en-GB" baseline="0" dirty="0"/>
              <a:t>them into sets.</a:t>
            </a:r>
            <a:r>
              <a:rPr lang="en-GB" dirty="0"/>
              <a:t> </a:t>
            </a:r>
            <a:r>
              <a:rPr lang="en-GB" baseline="0" dirty="0"/>
              <a:t> These sets are then put into phases.</a:t>
            </a:r>
            <a:r>
              <a:rPr lang="en-GB" dirty="0"/>
              <a:t> </a:t>
            </a:r>
            <a:endParaRPr lang="en-GB" baseline="0" dirty="0"/>
          </a:p>
          <a:p>
            <a:endParaRPr lang="en-GB" baseline="0" dirty="0"/>
          </a:p>
          <a:p>
            <a:r>
              <a:rPr lang="en-GB" baseline="0" dirty="0"/>
              <a:t>In </a:t>
            </a:r>
            <a:r>
              <a:rPr lang="en-GB" dirty="0"/>
              <a:t>reception </a:t>
            </a:r>
            <a:r>
              <a:rPr lang="en-GB" baseline="0" dirty="0"/>
              <a:t>children will be taught Phases 2 – 4.</a:t>
            </a:r>
            <a:r>
              <a:rPr lang="en-GB" dirty="0"/>
              <a:t> </a:t>
            </a:r>
            <a:r>
              <a:rPr lang="en-GB" baseline="0" dirty="0"/>
              <a:t> They will be taught phase 5 in years 1 and 2.</a:t>
            </a:r>
            <a:r>
              <a:rPr lang="en-GB" dirty="0"/>
              <a:t> </a:t>
            </a:r>
            <a:endParaRPr lang="en-GB" baseline="0" dirty="0">
              <a:cs typeface="Calibri"/>
            </a:endParaRPr>
          </a:p>
          <a:p>
            <a:endParaRPr lang="en-GB" baseline="0" dirty="0"/>
          </a:p>
          <a:p>
            <a:endParaRPr lang="en-GB" baseline="0" dirty="0"/>
          </a:p>
          <a:p>
            <a:r>
              <a:rPr lang="en-GB" dirty="0"/>
              <a:t>When we start this decoding  journey we</a:t>
            </a:r>
            <a:r>
              <a:rPr lang="en-GB" baseline="0" dirty="0"/>
              <a:t> will keep things very simple. We will teach basic phonemes and their matching graphemes (such as cat and map). This means that children rapidly learn and understand and to build confidence in their reading. This teaching will start straight away in Reception. </a:t>
            </a:r>
          </a:p>
          <a:p>
            <a:endParaRPr lang="en-GB" baseline="0" dirty="0"/>
          </a:p>
          <a:p>
            <a:r>
              <a:rPr lang="en-GB" baseline="0" dirty="0"/>
              <a:t>We’ve looked at examples where a phoneme is represented by a single letters. </a:t>
            </a:r>
          </a:p>
          <a:p>
            <a:endParaRPr lang="en-GB" baseline="0" dirty="0"/>
          </a:p>
          <a:p>
            <a:r>
              <a:rPr lang="en-GB" baseline="0" dirty="0"/>
              <a:t>Some sounds  are represented  by graphemes that have two or more letters. </a:t>
            </a:r>
          </a:p>
          <a:p>
            <a:endParaRPr lang="en-GB" baseline="0" dirty="0"/>
          </a:p>
          <a:p>
            <a:r>
              <a:rPr lang="en-GB" baseline="0" dirty="0"/>
              <a:t>Eg.</a:t>
            </a:r>
            <a:r>
              <a:rPr lang="en-GB" dirty="0"/>
              <a:t> </a:t>
            </a:r>
            <a:r>
              <a:rPr lang="en-GB" baseline="0" dirty="0"/>
              <a:t> Sh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a:t>Eg.  L igh t</a:t>
            </a:r>
          </a:p>
          <a:p>
            <a:endParaRPr lang="en-GB" baseline="0" dirty="0"/>
          </a:p>
          <a:p>
            <a:r>
              <a:rPr lang="en-GB" baseline="0" dirty="0"/>
              <a:t>The sound igh</a:t>
            </a:r>
            <a:r>
              <a:rPr lang="en-GB" dirty="0"/>
              <a:t> </a:t>
            </a:r>
            <a:r>
              <a:rPr lang="en-GB" baseline="0" dirty="0"/>
              <a:t> is represented by 3 letters</a:t>
            </a:r>
            <a:r>
              <a:rPr lang="en-GB" dirty="0"/>
              <a:t> </a:t>
            </a:r>
            <a:r>
              <a:rPr lang="en-GB" baseline="0" dirty="0"/>
              <a:t> - this is called a trigraph.</a:t>
            </a:r>
            <a:r>
              <a:rPr lang="en-GB" dirty="0"/>
              <a:t> </a:t>
            </a:r>
            <a:endParaRPr lang="en-GB" baseline="0" dirty="0"/>
          </a:p>
          <a:p>
            <a:endParaRPr lang="en-GB" baseline="0" dirty="0"/>
          </a:p>
          <a:p>
            <a:r>
              <a:rPr lang="en-GB" baseline="0" dirty="0"/>
              <a:t>Your child will be coming home telling you all about phonemes, graphemes, digraphs and trigraphs!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As you children continue to learn to read they alphabetic code will become more complex. They will learn about sounds that are represented   by lots of different graphemes  and how some graphemes  can represent different sounds.  The complexity of the English alphabetic code is why it takes so long to read. Many  children will find different parts challenging – especially at first. But our staff ae skilled at teaching phonics and will be gradually working through the alphabetic code so that every child become an expert reader.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405353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well as learning to recognise the graphemes and say the phonemes they represent we will be teaching children how to use these to read. </a:t>
            </a:r>
          </a:p>
          <a:p>
            <a:endParaRPr lang="en-GB" baseline="0" dirty="0"/>
          </a:p>
          <a:p>
            <a:r>
              <a:rPr lang="en-GB" baseline="0" dirty="0"/>
              <a:t>When we read a word we look at each graphemes and match a sound to it. We push the sounds together  to make a word. This is called  BLENDING. </a:t>
            </a:r>
          </a:p>
          <a:p>
            <a:endParaRPr lang="en-GB" baseline="0" dirty="0"/>
          </a:p>
          <a:p>
            <a:r>
              <a:rPr lang="en-GB" baseline="0" dirty="0"/>
              <a:t>Blending is a really important skills that children need lots of practice at – it will take lots of time! </a:t>
            </a:r>
          </a:p>
          <a:p>
            <a:endParaRPr lang="en-GB" baseline="0" dirty="0"/>
          </a:p>
          <a:p>
            <a:r>
              <a:rPr lang="en-GB" baseline="0" dirty="0"/>
              <a:t>Let’s have a go at blending a word:  t / r /  </a:t>
            </a:r>
            <a:r>
              <a:rPr lang="en-GB" baseline="0" dirty="0" err="1"/>
              <a:t>ee</a:t>
            </a:r>
            <a:endParaRPr lang="en-GB" baseline="0" dirty="0"/>
          </a:p>
          <a:p>
            <a:endParaRPr lang="en-GB" baseline="0" dirty="0"/>
          </a:p>
          <a:p>
            <a:r>
              <a:rPr lang="en-GB" baseline="0" dirty="0"/>
              <a:t>We teach the children to work from left to right  - identifying each grapheme and saying the  phoneme. Once they have done that they go back and push the phonemes together  to blend the phonemes together to read the word. </a:t>
            </a:r>
          </a:p>
          <a:p>
            <a:endParaRPr lang="en-GB" baseline="0" dirty="0"/>
          </a:p>
          <a:p>
            <a:r>
              <a:rPr lang="en-GB" baseline="0" dirty="0"/>
              <a:t>We want to teach children to recognise the grapheme  quickly so they can blend it rapidly. Once they can do this their reading will become fluent – and less painful! But this really does take a he amount of practise so it is really important that children practise this at home with the books we give them.  </a:t>
            </a:r>
          </a:p>
          <a:p>
            <a:endParaRPr lang="en-GB" baseline="0" dirty="0"/>
          </a:p>
          <a:p>
            <a:endParaRPr lang="en-GB" baseline="0" dirty="0"/>
          </a:p>
          <a:p>
            <a:r>
              <a:rPr lang="en-GB" baseline="0" dirty="0"/>
              <a:t>As children progress in their reading journey they will begin to read longer words made up of multiple syllables – give the example of fun – funny – funniest</a:t>
            </a:r>
          </a:p>
          <a:p>
            <a:endParaRPr lang="en-GB" baseline="0" dirty="0"/>
          </a:p>
          <a:p>
            <a:r>
              <a:rPr lang="en-GB" baseline="0" dirty="0"/>
              <a:t>We teach these words by ‘chunking’ them into syllables and blending these chunks together. But we are still  identifying the GPCs and blending them together.  </a:t>
            </a:r>
          </a:p>
          <a:p>
            <a:endParaRPr lang="en-GB" baseline="0" dirty="0"/>
          </a:p>
          <a:p>
            <a:r>
              <a:rPr lang="en-GB" baseline="0" dirty="0"/>
              <a:t>This is what we will do as adults  when we come across an unfamiliar word – use the example crepuscular.   How would we read this unfamiliar word? We would chunk it and blend the syllables together. This is why it’s really important to teach children to read using phonics – without this skills to decode the graphemes we would not be able to read unfamiliar words. </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428192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words that we use a lot in English such as the,</a:t>
            </a:r>
            <a:r>
              <a:rPr lang="en-GB" baseline="0" dirty="0"/>
              <a:t> like, said, were. </a:t>
            </a:r>
          </a:p>
          <a:p>
            <a:endParaRPr lang="en-GB" baseline="0" dirty="0"/>
          </a:p>
          <a:p>
            <a:r>
              <a:rPr lang="en-GB" baseline="0" dirty="0"/>
              <a:t>To give children’s reading a boost and so they can access more tests quickly we want children to learn these CEWs early on. Many of them have usual patterns or GPCs that aren’t taught until later on. So we teach children to recognise them by sight initially. Children will be able to decode some of them later on but , until they have learnt to decode them, we recognise them as CEWs.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919682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a:t>
            </a:r>
            <a:r>
              <a:rPr lang="en-GB" baseline="0" dirty="0">
                <a:cs typeface="Calibri"/>
              </a:rPr>
              <a:t> soon as your child can blend some GPCs together to read words we will be giving them a book. This is incredibly exciting but will be different for every child. Some learn this skills very quickly and others take a bit longer – we will be supporting every child to blend as quickly as possible.  Please don’t compare your child with others and contact us if you are worried about anything. </a:t>
            </a:r>
          </a:p>
          <a:p>
            <a:endParaRPr lang="en-GB" baseline="0" dirty="0">
              <a:cs typeface="Calibri"/>
            </a:endParaRPr>
          </a:p>
          <a:p>
            <a:r>
              <a:rPr lang="en-GB" dirty="0">
                <a:cs typeface="Calibri"/>
              </a:rPr>
              <a:t>Once your child can read they will be given a book that precisely</a:t>
            </a:r>
            <a:r>
              <a:rPr lang="en-GB" baseline="0" dirty="0">
                <a:cs typeface="Calibri"/>
              </a:rPr>
              <a:t> matches their phonics attainment so that they can read at least 95% of the words in it. Please don’t think that this makes the book too easy for them – it’s vitally important that reading is a celebration of children’s reading with you and a chance for them to show their phonics expertise. </a:t>
            </a:r>
          </a:p>
          <a:p>
            <a:endParaRPr lang="en-GB" baseline="0" dirty="0">
              <a:cs typeface="Calibri"/>
            </a:endParaRPr>
          </a:p>
          <a:p>
            <a:r>
              <a:rPr lang="en-GB" baseline="0" dirty="0">
                <a:cs typeface="Calibri"/>
              </a:rPr>
              <a:t>In school we will also be reading with children. They will read everyday in their phonics lessons and also every week/ day/ 3 times a week in a guided group. This is when they read with their teacher in a small group. The teacher will listen to every child read as well as teaching for part of the session. This allows us to check every child’s learning. </a:t>
            </a:r>
          </a:p>
          <a:p>
            <a:endParaRPr lang="en-GB" baseline="0" dirty="0">
              <a:cs typeface="Calibri"/>
            </a:endParaRPr>
          </a:p>
          <a:p>
            <a:r>
              <a:rPr lang="en-GB" baseline="0" dirty="0">
                <a:cs typeface="Calibri"/>
              </a:rPr>
              <a:t>We will listen to children read on a 1:1 basis once a fortnight/ term/ </a:t>
            </a:r>
          </a:p>
          <a:p>
            <a:endParaRPr lang="en-GB" baseline="0" dirty="0">
              <a:cs typeface="Calibri"/>
            </a:endParaRPr>
          </a:p>
          <a:p>
            <a:r>
              <a:rPr lang="en-GB" baseline="0" dirty="0">
                <a:cs typeface="Calibri"/>
              </a:rPr>
              <a:t>Books are allocated to match the sets and phases that children are secure in. When teachers assess they are ready to move onto the next set we </a:t>
            </a:r>
            <a:r>
              <a:rPr lang="en-GB" baseline="0" dirty="0" err="1">
                <a:cs typeface="Calibri"/>
              </a:rPr>
              <a:t>wil</a:t>
            </a:r>
            <a:r>
              <a:rPr lang="en-GB" baseline="0" dirty="0">
                <a:cs typeface="Calibri"/>
              </a:rPr>
              <a:t> do so but we know that this takes a different amount of time for each child – some will need more practice than others. </a:t>
            </a:r>
            <a:endParaRPr lang="en-GB" dirty="0">
              <a:cs typeface="Calibri"/>
            </a:endParaRPr>
          </a:p>
        </p:txBody>
      </p:sp>
      <p:sp>
        <p:nvSpPr>
          <p:cNvPr id="4" name="Slide Number Placeholder 3"/>
          <p:cNvSpPr>
            <a:spLocks noGrp="1"/>
          </p:cNvSpPr>
          <p:nvPr>
            <p:ph type="sldNum" sz="quarter" idx="10"/>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222135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44DA-6E29-6042-ADC2-BFC1CEAC4827}" type="datetimeFigureOut">
              <a:rPr lang="en-GB" smtClean="0"/>
              <a:t>30/11/2022</a:t>
            </a:fld>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8F0-D3AC-1C4C-9118-C19B88BE9B21}"/>
              </a:ext>
            </a:extLst>
          </p:cNvPr>
          <p:cNvSpPr>
            <a:spLocks noGrp="1"/>
          </p:cNvSpPr>
          <p:nvPr>
            <p:ph type="ctrTitle"/>
          </p:nvPr>
        </p:nvSpPr>
        <p:spPr>
          <a:xfrm>
            <a:off x="1466491" y="3694555"/>
            <a:ext cx="10441729" cy="1279308"/>
          </a:xfrm>
        </p:spPr>
        <p:txBody>
          <a:bodyPr>
            <a:normAutofit fontScale="90000"/>
          </a:bodyPr>
          <a:lstStyle/>
          <a:p>
            <a:r>
              <a:rPr lang="en-GB" dirty="0"/>
              <a:t>Parent/ Carer Introduction to Phonics and Early Reading</a:t>
            </a:r>
          </a:p>
        </p:txBody>
      </p:sp>
      <p:sp>
        <p:nvSpPr>
          <p:cNvPr id="3" name="Subtitle 2">
            <a:extLst>
              <a:ext uri="{FF2B5EF4-FFF2-40B4-BE49-F238E27FC236}">
                <a16:creationId xmlns:a16="http://schemas.microsoft.com/office/drawing/2014/main" id="{C4955A50-486D-D549-BE83-6AF390114FAB}"/>
              </a:ext>
            </a:extLst>
          </p:cNvPr>
          <p:cNvSpPr>
            <a:spLocks noGrp="1"/>
          </p:cNvSpPr>
          <p:nvPr>
            <p:ph type="subTitle" idx="1"/>
          </p:nvPr>
        </p:nvSpPr>
        <p:spPr>
          <a:xfrm>
            <a:off x="1576552" y="5131518"/>
            <a:ext cx="9144000" cy="78467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15328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lnSpcReduction="10000"/>
          </a:bodyPr>
          <a:lstStyle/>
          <a:p>
            <a:r>
              <a:rPr lang="en-GB" dirty="0"/>
              <a:t>5 – 10 minutes</a:t>
            </a:r>
          </a:p>
          <a:p>
            <a:r>
              <a:rPr lang="en-GB" dirty="0"/>
              <a:t>Choose a time that works for you</a:t>
            </a:r>
          </a:p>
          <a:p>
            <a:r>
              <a:rPr lang="en-GB" dirty="0"/>
              <a:t>Be positive and celebrate successes</a:t>
            </a:r>
          </a:p>
          <a:p>
            <a:r>
              <a:rPr lang="en-GB" dirty="0"/>
              <a:t>Encourage them to point to the graphemes</a:t>
            </a:r>
          </a:p>
          <a:p>
            <a:r>
              <a:rPr lang="en-GB" dirty="0"/>
              <a:t>Encourage them to say the sounds and blend them together</a:t>
            </a:r>
          </a:p>
          <a:p>
            <a:r>
              <a:rPr lang="en-GB" dirty="0"/>
              <a:t>Be patient and let them try and work it out </a:t>
            </a:r>
          </a:p>
          <a:p>
            <a:r>
              <a:rPr lang="en-GB" dirty="0"/>
              <a:t>Read common exception words by sight. </a:t>
            </a:r>
          </a:p>
          <a:p>
            <a:endParaRPr lang="en-GB" dirty="0"/>
          </a:p>
        </p:txBody>
      </p:sp>
      <p:pic>
        <p:nvPicPr>
          <p:cNvPr id="4" name="Picture 3"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ChangeAspect="1"/>
          </p:cNvPicPr>
          <p:nvPr/>
        </p:nvPicPr>
        <p:blipFill rotWithShape="1">
          <a:blip r:embed="rId3"/>
          <a:srcRect t="9859" b="9859"/>
          <a:stretch/>
        </p:blipFill>
        <p:spPr>
          <a:xfrm>
            <a:off x="314590" y="1986111"/>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540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60" y="1702676"/>
            <a:ext cx="6957848" cy="4678204"/>
          </a:xfrm>
          <a:prstGeom prst="rect">
            <a:avLst/>
          </a:prstGeom>
          <a:noFill/>
        </p:spPr>
        <p:txBody>
          <a:bodyPr wrap="square" rtlCol="0">
            <a:spAutoFit/>
          </a:bodyPr>
          <a:lstStyle/>
          <a:p>
            <a:pPr marL="457200" indent="-457200">
              <a:buFont typeface="Arial" panose="020B0604020202020204" pitchFamily="34" charset="0"/>
              <a:buChar char="•"/>
            </a:pPr>
            <a:r>
              <a:rPr lang="en-GB" sz="2800" dirty="0"/>
              <a:t>Continue to read to your child.</a:t>
            </a:r>
          </a:p>
          <a:p>
            <a:pPr marL="457200" indent="-457200">
              <a:buFont typeface="Arial" panose="020B0604020202020204" pitchFamily="34" charset="0"/>
              <a:buChar char="•"/>
            </a:pPr>
            <a:r>
              <a:rPr lang="en-GB" sz="2800" dirty="0"/>
              <a:t>Model how to read a book – left to right, turning pages </a:t>
            </a:r>
          </a:p>
          <a:p>
            <a:pPr marL="457200" indent="-457200">
              <a:buFont typeface="Arial" panose="020B0604020202020204" pitchFamily="34" charset="0"/>
              <a:buChar char="•"/>
            </a:pPr>
            <a:r>
              <a:rPr lang="en-GB" sz="2800" dirty="0"/>
              <a:t>Ask questions about what has happened and characters’ feelings</a:t>
            </a:r>
          </a:p>
          <a:p>
            <a:pPr marL="457200" indent="-457200">
              <a:buFont typeface="Arial" panose="020B0604020202020204" pitchFamily="34" charset="0"/>
              <a:buChar char="•"/>
            </a:pPr>
            <a:r>
              <a:rPr lang="en-GB" sz="2800" dirty="0"/>
              <a:t>Support vocabulary</a:t>
            </a:r>
          </a:p>
          <a:p>
            <a:pPr marL="457200" indent="-457200">
              <a:buFont typeface="Arial" panose="020B0604020202020204" pitchFamily="34" charset="0"/>
              <a:buChar char="•"/>
            </a:pPr>
            <a:r>
              <a:rPr lang="en-GB" sz="2800" dirty="0"/>
              <a:t>Predict what will happen next </a:t>
            </a:r>
          </a:p>
          <a:p>
            <a:pPr marL="457200" indent="-457200">
              <a:buFont typeface="Arial" panose="020B0604020202020204" pitchFamily="34" charset="0"/>
              <a:buChar char="•"/>
            </a:pPr>
            <a:r>
              <a:rPr lang="en-GB" sz="2800" dirty="0"/>
              <a:t>Make connections </a:t>
            </a:r>
          </a:p>
          <a:p>
            <a:pPr marL="457200" indent="-457200">
              <a:buFont typeface="Arial" panose="020B0604020202020204" pitchFamily="34" charset="0"/>
              <a:buChar char="•"/>
            </a:pPr>
            <a:r>
              <a:rPr lang="en-GB" sz="2800" dirty="0"/>
              <a:t>Model your love of reading! </a:t>
            </a:r>
          </a:p>
          <a:p>
            <a:endParaRPr lang="en-GB" sz="2800" dirty="0"/>
          </a:p>
          <a:p>
            <a:endParaRPr lang="en-GB" dirty="0"/>
          </a:p>
        </p:txBody>
      </p:sp>
    </p:spTree>
    <p:extLst>
      <p:ext uri="{BB962C8B-B14F-4D97-AF65-F5344CB8AC3E}">
        <p14:creationId xmlns:p14="http://schemas.microsoft.com/office/powerpoint/2010/main" val="428224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Spelling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a:bodyPr>
          <a:lstStyle/>
          <a:p>
            <a:r>
              <a:rPr lang="en-GB" dirty="0"/>
              <a:t>Segmenting words</a:t>
            </a:r>
          </a:p>
          <a:p>
            <a:endParaRPr lang="en-GB" dirty="0"/>
          </a:p>
          <a:p>
            <a:endParaRPr lang="en-GB" dirty="0"/>
          </a:p>
          <a:p>
            <a:endParaRPr lang="en-GB" dirty="0"/>
          </a:p>
          <a:p>
            <a:endParaRPr lang="en-GB" dirty="0"/>
          </a:p>
          <a:p>
            <a:pPr marL="0" indent="0">
              <a:buNone/>
            </a:pPr>
            <a:endParaRPr lang="en-GB" dirty="0"/>
          </a:p>
          <a:p>
            <a:r>
              <a:rPr lang="en-GB" dirty="0"/>
              <a:t>Daily writing as part of phonics lessons</a:t>
            </a:r>
          </a:p>
          <a:p>
            <a:endParaRPr lang="en-GB" dirty="0"/>
          </a:p>
        </p:txBody>
      </p:sp>
      <p:pic>
        <p:nvPicPr>
          <p:cNvPr id="6" name="Picture 5"/>
          <p:cNvPicPr>
            <a:picLocks noChangeAspect="1"/>
          </p:cNvPicPr>
          <p:nvPr/>
        </p:nvPicPr>
        <p:blipFill>
          <a:blip r:embed="rId3"/>
          <a:stretch>
            <a:fillRect/>
          </a:stretch>
        </p:blipFill>
        <p:spPr>
          <a:xfrm>
            <a:off x="5080106" y="2483412"/>
            <a:ext cx="2193054" cy="1950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4"/>
          <a:srcRect l="24209" t="21071" r="24154" b="14702"/>
          <a:stretch/>
        </p:blipFill>
        <p:spPr>
          <a:xfrm>
            <a:off x="403436" y="2158879"/>
            <a:ext cx="3527434" cy="2467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760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Concerns about progress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All children are different </a:t>
            </a:r>
          </a:p>
          <a:p>
            <a:r>
              <a:rPr lang="en-GB" dirty="0"/>
              <a:t>Discuss any concerns with teachers</a:t>
            </a:r>
          </a:p>
          <a:p>
            <a:r>
              <a:rPr lang="en-GB" dirty="0"/>
              <a:t>Teachers will assess your child reguarly</a:t>
            </a:r>
          </a:p>
          <a:p>
            <a:r>
              <a:rPr lang="en-GB" dirty="0"/>
              <a:t>Interventions to support child in the specific skill they are struggling with</a:t>
            </a:r>
          </a:p>
          <a:p>
            <a:r>
              <a:rPr lang="en-GB" dirty="0"/>
              <a:t>Adaptions for children with SEND</a:t>
            </a:r>
          </a:p>
          <a:p>
            <a:pPr marL="0" indent="0">
              <a:buNone/>
            </a:pPr>
            <a:endParaRPr lang="en-GB" dirty="0"/>
          </a:p>
        </p:txBody>
      </p:sp>
      <p:pic>
        <p:nvPicPr>
          <p:cNvPr id="6" name="Picture 5">
            <a:extLst>
              <a:ext uri="{FF2B5EF4-FFF2-40B4-BE49-F238E27FC236}">
                <a16:creationId xmlns:a16="http://schemas.microsoft.com/office/drawing/2014/main" id="{BE7F7723-D80A-423B-9941-1B04F755203A}"/>
              </a:ext>
            </a:extLst>
          </p:cNvPr>
          <p:cNvPicPr>
            <a:picLocks noChangeAspect="1"/>
          </p:cNvPicPr>
          <p:nvPr/>
        </p:nvPicPr>
        <p:blipFill rotWithShape="1">
          <a:blip r:embed="rId3"/>
          <a:srcRect l="7740" r="7740"/>
          <a:stretch/>
        </p:blipFill>
        <p:spPr>
          <a:xfrm>
            <a:off x="8242081" y="2322075"/>
            <a:ext cx="3494088" cy="3330575"/>
          </a:xfrm>
          <a:prstGeom prst="roundRect">
            <a:avLst/>
          </a:prstGeom>
        </p:spPr>
      </p:pic>
    </p:spTree>
    <p:extLst>
      <p:ext uri="{BB962C8B-B14F-4D97-AF65-F5344CB8AC3E}">
        <p14:creationId xmlns:p14="http://schemas.microsoft.com/office/powerpoint/2010/main" val="2260899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lstStyle/>
          <a:p>
            <a:r>
              <a:rPr lang="en-GB" dirty="0"/>
              <a:t>Questions and next steps</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395766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Welcome!</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What is phonics? </a:t>
            </a:r>
          </a:p>
          <a:p>
            <a:r>
              <a:rPr lang="en-GB" dirty="0"/>
              <a:t>The alphabetic code</a:t>
            </a:r>
          </a:p>
          <a:p>
            <a:r>
              <a:rPr lang="en-GB" dirty="0"/>
              <a:t>Blending</a:t>
            </a:r>
          </a:p>
          <a:p>
            <a:r>
              <a:rPr lang="en-GB" dirty="0"/>
              <a:t>Reading and books</a:t>
            </a:r>
          </a:p>
          <a:p>
            <a:r>
              <a:rPr lang="en-GB" dirty="0"/>
              <a:t>Reading at home</a:t>
            </a:r>
          </a:p>
          <a:p>
            <a:r>
              <a:rPr lang="en-GB" dirty="0"/>
              <a:t>Spelling</a:t>
            </a:r>
          </a:p>
          <a:p>
            <a:r>
              <a:rPr lang="en-GB" dirty="0"/>
              <a:t>Concerns about progress</a:t>
            </a:r>
          </a:p>
          <a:p>
            <a:r>
              <a:rPr lang="en-GB" dirty="0"/>
              <a:t>Questions and next steps</a:t>
            </a:r>
          </a:p>
        </p:txBody>
      </p:sp>
    </p:spTree>
    <p:extLst>
      <p:ext uri="{BB962C8B-B14F-4D97-AF65-F5344CB8AC3E}">
        <p14:creationId xmlns:p14="http://schemas.microsoft.com/office/powerpoint/2010/main" val="355847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We love reading!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2082363"/>
            <a:ext cx="6108175" cy="4042611"/>
          </a:xfrm>
        </p:spPr>
        <p:txBody>
          <a:bodyPr vert="horz" lIns="91440" tIns="45720" rIns="91440" bIns="45720" rtlCol="0" anchor="t">
            <a:normAutofit/>
          </a:bodyPr>
          <a:lstStyle/>
          <a:p>
            <a:r>
              <a:rPr lang="en-GB" dirty="0"/>
              <a:t>Reading for pleasure</a:t>
            </a:r>
          </a:p>
          <a:p>
            <a:r>
              <a:rPr lang="en-GB" dirty="0"/>
              <a:t>Finding out information</a:t>
            </a:r>
          </a:p>
          <a:p>
            <a:r>
              <a:rPr lang="en-GB" dirty="0"/>
              <a:t>Reading the world around them</a:t>
            </a:r>
          </a:p>
          <a:p>
            <a:r>
              <a:rPr lang="en-GB" dirty="0"/>
              <a:t>Understanding forms and official documents</a:t>
            </a:r>
          </a:p>
          <a:p>
            <a:r>
              <a:rPr lang="en-GB" dirty="0"/>
              <a:t>Accessing learning </a:t>
            </a:r>
          </a:p>
        </p:txBody>
      </p:sp>
    </p:spTree>
    <p:extLst>
      <p:ext uri="{BB962C8B-B14F-4D97-AF65-F5344CB8AC3E}">
        <p14:creationId xmlns:p14="http://schemas.microsoft.com/office/powerpoint/2010/main" val="372132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Link between the words we say and the letters that represent each sound. </a:t>
            </a:r>
          </a:p>
          <a:p>
            <a:endParaRPr lang="en-GB" dirty="0"/>
          </a:p>
          <a:p>
            <a:r>
              <a:rPr lang="en-GB" dirty="0"/>
              <a:t>Grapheme – the written letter or groups of letters</a:t>
            </a:r>
          </a:p>
          <a:p>
            <a:endParaRPr lang="en-GB" dirty="0"/>
          </a:p>
          <a:p>
            <a:r>
              <a:rPr lang="en-GB" dirty="0"/>
              <a:t>Phoneme – the sounds that the grapheme makes. </a:t>
            </a:r>
          </a:p>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stretch>
            <a:fillRect/>
          </a:stretch>
        </p:blipFill>
        <p:spPr>
          <a:xfrm>
            <a:off x="2800230" y="4904770"/>
            <a:ext cx="1714739" cy="160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1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350778" y="1589615"/>
            <a:ext cx="6582434" cy="4638685"/>
          </a:xfrm>
          <a:prstGeom prst="rect">
            <a:avLst/>
          </a:prstGeom>
        </p:spPr>
      </p:pic>
    </p:spTree>
    <p:extLst>
      <p:ext uri="{BB962C8B-B14F-4D97-AF65-F5344CB8AC3E}">
        <p14:creationId xmlns:p14="http://schemas.microsoft.com/office/powerpoint/2010/main" val="287118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F83C1-5A53-044A-9556-3BF5824C9483}"/>
              </a:ext>
            </a:extLst>
          </p:cNvPr>
          <p:cNvSpPr>
            <a:spLocks noGrp="1"/>
          </p:cNvSpPr>
          <p:nvPr>
            <p:ph type="title"/>
          </p:nvPr>
        </p:nvSpPr>
        <p:spPr/>
        <p:txBody>
          <a:bodyPr/>
          <a:lstStyle/>
          <a:p>
            <a:r>
              <a:rPr lang="en-GB" dirty="0">
                <a:cs typeface="Calibri Light"/>
              </a:rPr>
              <a:t>The Alphabetic Code </a:t>
            </a:r>
            <a:endParaRPr lang="en-GB" dirty="0"/>
          </a:p>
        </p:txBody>
      </p:sp>
      <p:sp>
        <p:nvSpPr>
          <p:cNvPr id="2" name="TextBox 1"/>
          <p:cNvSpPr txBox="1"/>
          <p:nvPr/>
        </p:nvSpPr>
        <p:spPr>
          <a:xfrm>
            <a:off x="1098987" y="2690167"/>
            <a:ext cx="2779329" cy="1446550"/>
          </a:xfrm>
          <a:prstGeom prst="rect">
            <a:avLst/>
          </a:prstGeom>
          <a:noFill/>
        </p:spPr>
        <p:txBody>
          <a:bodyPr wrap="square" rtlCol="0">
            <a:spAutoFit/>
          </a:bodyPr>
          <a:lstStyle/>
          <a:p>
            <a:pPr algn="ctr"/>
            <a:r>
              <a:rPr lang="en-GB" sz="4400" b="1" dirty="0"/>
              <a:t>44 phonemes </a:t>
            </a:r>
          </a:p>
        </p:txBody>
      </p:sp>
      <p:sp>
        <p:nvSpPr>
          <p:cNvPr id="9" name="TextBox 8"/>
          <p:cNvSpPr txBox="1"/>
          <p:nvPr/>
        </p:nvSpPr>
        <p:spPr>
          <a:xfrm>
            <a:off x="4894336" y="2868843"/>
            <a:ext cx="2247609" cy="1446550"/>
          </a:xfrm>
          <a:prstGeom prst="rect">
            <a:avLst/>
          </a:prstGeom>
          <a:noFill/>
        </p:spPr>
        <p:txBody>
          <a:bodyPr wrap="square" rtlCol="0">
            <a:spAutoFit/>
          </a:bodyPr>
          <a:lstStyle/>
          <a:p>
            <a:pPr algn="ctr"/>
            <a:r>
              <a:rPr lang="en-GB" sz="4400" b="1" dirty="0"/>
              <a:t>Simple Code</a:t>
            </a:r>
          </a:p>
        </p:txBody>
      </p:sp>
      <p:sp>
        <p:nvSpPr>
          <p:cNvPr id="10" name="TextBox 9"/>
          <p:cNvSpPr txBox="1"/>
          <p:nvPr/>
        </p:nvSpPr>
        <p:spPr>
          <a:xfrm>
            <a:off x="8385661" y="2868843"/>
            <a:ext cx="2594119" cy="1446550"/>
          </a:xfrm>
          <a:prstGeom prst="rect">
            <a:avLst/>
          </a:prstGeom>
          <a:noFill/>
        </p:spPr>
        <p:txBody>
          <a:bodyPr wrap="square" rtlCol="0">
            <a:spAutoFit/>
          </a:bodyPr>
          <a:lstStyle/>
          <a:p>
            <a:pPr algn="ctr"/>
            <a:r>
              <a:rPr lang="en-GB" sz="4400" b="1" dirty="0"/>
              <a:t>Complex Code</a:t>
            </a:r>
          </a:p>
        </p:txBody>
      </p:sp>
    </p:spTree>
    <p:extLst>
      <p:ext uri="{BB962C8B-B14F-4D97-AF65-F5344CB8AC3E}">
        <p14:creationId xmlns:p14="http://schemas.microsoft.com/office/powerpoint/2010/main" val="15217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Blending</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62887" y="913117"/>
            <a:ext cx="6980153" cy="5608552"/>
          </a:xfrm>
        </p:spPr>
        <p:txBody>
          <a:bodyPr>
            <a:normAutofit/>
          </a:bodyPr>
          <a:lstStyle/>
          <a:p>
            <a:endParaRPr lang="en-GB" dirty="0"/>
          </a:p>
          <a:p>
            <a:r>
              <a:rPr lang="en-GB" dirty="0"/>
              <a:t>Pushing the phonemes together to make a word. </a:t>
            </a:r>
          </a:p>
          <a:p>
            <a:endParaRPr lang="en-GB" dirty="0"/>
          </a:p>
          <a:p>
            <a:pPr marL="0" indent="0">
              <a:buNone/>
            </a:pPr>
            <a:r>
              <a:rPr lang="en-GB" dirty="0"/>
              <a:t> </a:t>
            </a:r>
          </a:p>
          <a:p>
            <a:pPr marL="0" indent="0">
              <a:buNone/>
            </a:pPr>
            <a:endParaRPr lang="en-GB" dirty="0"/>
          </a:p>
          <a:p>
            <a:pPr marL="0" indent="0">
              <a:buNone/>
            </a:pPr>
            <a:endParaRPr lang="en-GB" dirty="0"/>
          </a:p>
          <a:p>
            <a:r>
              <a:rPr lang="en-GB" dirty="0"/>
              <a:t>Fun – Funny  - Funniest </a:t>
            </a:r>
          </a:p>
          <a:p>
            <a:r>
              <a:rPr lang="en-GB" dirty="0" err="1"/>
              <a:t>Crepusular</a:t>
            </a:r>
            <a:r>
              <a:rPr lang="en-GB" dirty="0"/>
              <a:t> </a:t>
            </a:r>
          </a:p>
        </p:txBody>
      </p:sp>
      <p:sp>
        <p:nvSpPr>
          <p:cNvPr id="4" name="Picture Placeholder 3"/>
          <p:cNvSpPr>
            <a:spLocks noGrp="1"/>
          </p:cNvSpPr>
          <p:nvPr>
            <p:ph type="pic" sz="quarter" idx="11"/>
          </p:nvPr>
        </p:nvSpPr>
        <p:spPr>
          <a:xfrm>
            <a:off x="8210550" y="2388436"/>
            <a:ext cx="3494088" cy="3330575"/>
          </a:xfrm>
        </p:spPr>
      </p:sp>
      <p:pic>
        <p:nvPicPr>
          <p:cNvPr id="7" name="Picture 6"/>
          <p:cNvPicPr>
            <a:picLocks noChangeAspect="1"/>
          </p:cNvPicPr>
          <p:nvPr/>
        </p:nvPicPr>
        <p:blipFill>
          <a:blip r:embed="rId3"/>
          <a:stretch>
            <a:fillRect/>
          </a:stretch>
        </p:blipFill>
        <p:spPr>
          <a:xfrm>
            <a:off x="2298800" y="2388436"/>
            <a:ext cx="1988278" cy="174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254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p:txBody>
          <a:bodyPr>
            <a:normAutofit fontScale="90000"/>
          </a:bodyPr>
          <a:lstStyle/>
          <a:p>
            <a:r>
              <a:rPr lang="en-GB" sz="4400" dirty="0"/>
              <a:t>Common Exception Words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193582" y="2223436"/>
            <a:ext cx="5948363" cy="4042611"/>
          </a:xfrm>
        </p:spPr>
        <p:txBody>
          <a:bodyPr>
            <a:normAutofit/>
          </a:bodyPr>
          <a:lstStyle/>
          <a:p>
            <a:pPr marL="0" indent="0">
              <a:buNone/>
            </a:pPr>
            <a:r>
              <a:rPr lang="en-GB" dirty="0"/>
              <a:t> </a:t>
            </a:r>
          </a:p>
        </p:txBody>
      </p:sp>
      <p:pic>
        <p:nvPicPr>
          <p:cNvPr id="3" name="Picture 2"/>
          <p:cNvPicPr>
            <a:picLocks noChangeAspect="1"/>
          </p:cNvPicPr>
          <p:nvPr/>
        </p:nvPicPr>
        <p:blipFill>
          <a:blip r:embed="rId3"/>
          <a:stretch>
            <a:fillRect/>
          </a:stretch>
        </p:blipFill>
        <p:spPr>
          <a:xfrm>
            <a:off x="1364982" y="2494062"/>
            <a:ext cx="4762549" cy="3501358"/>
          </a:xfrm>
          <a:prstGeom prst="rect">
            <a:avLst/>
          </a:prstGeom>
        </p:spPr>
      </p:pic>
    </p:spTree>
    <p:extLst>
      <p:ext uri="{BB962C8B-B14F-4D97-AF65-F5344CB8AC3E}">
        <p14:creationId xmlns:p14="http://schemas.microsoft.com/office/powerpoint/2010/main" val="2347334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3269" y="784756"/>
            <a:ext cx="7343121" cy="1020912"/>
          </a:xfrm>
        </p:spPr>
        <p:txBody>
          <a:bodyPr>
            <a:normAutofit/>
          </a:bodyPr>
          <a:lstStyle/>
          <a:p>
            <a:r>
              <a:rPr lang="en-GB" sz="4400" dirty="0"/>
              <a:t>Reading and Books</a:t>
            </a:r>
          </a:p>
        </p:txBody>
      </p:sp>
      <p:pic>
        <p:nvPicPr>
          <p:cNvPr id="8" name="Picture Placeholder 7"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Grp="1" noChangeAspect="1"/>
          </p:cNvPicPr>
          <p:nvPr>
            <p:ph type="pic" sz="quarter" idx="11"/>
          </p:nvPr>
        </p:nvPicPr>
        <p:blipFill rotWithShape="1">
          <a:blip r:embed="rId3"/>
          <a:srcRect t="9859" b="9859"/>
          <a:stretch/>
        </p:blipFill>
        <p:spPr>
          <a:xfrm>
            <a:off x="8029183" y="2022148"/>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73269" y="2255840"/>
            <a:ext cx="6526924"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Children will be given books when they can blend – this will be different for every child</a:t>
            </a:r>
          </a:p>
          <a:p>
            <a:pPr marL="285750" indent="-285750">
              <a:buFont typeface="Arial" panose="020B0604020202020204" pitchFamily="34" charset="0"/>
              <a:buChar char="•"/>
            </a:pPr>
            <a:r>
              <a:rPr lang="en-GB" sz="2800" dirty="0"/>
              <a:t>Books precisely match children’s phonics attainment</a:t>
            </a:r>
          </a:p>
        </p:txBody>
      </p:sp>
    </p:spTree>
    <p:extLst>
      <p:ext uri="{BB962C8B-B14F-4D97-AF65-F5344CB8AC3E}">
        <p14:creationId xmlns:p14="http://schemas.microsoft.com/office/powerpoint/2010/main" val="1219357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B477497953BD4B83D73F8D1B051DC5" ma:contentTypeVersion="16" ma:contentTypeDescription="Create a new document." ma:contentTypeScope="" ma:versionID="8c5056d60423e549ec49732fa20b780f">
  <xsd:schema xmlns:xsd="http://www.w3.org/2001/XMLSchema" xmlns:xs="http://www.w3.org/2001/XMLSchema" xmlns:p="http://schemas.microsoft.com/office/2006/metadata/properties" xmlns:ns2="a014cecc-c637-46a2-a0b9-3ac524332dd2" xmlns:ns3="041dc435-e86c-4ed9-b6d2-e545f030cf1f" targetNamespace="http://schemas.microsoft.com/office/2006/metadata/properties" ma:root="true" ma:fieldsID="ef65bf9c02170bca546acc6b01cf88ba" ns2:_="" ns3:_="">
    <xsd:import namespace="a014cecc-c637-46a2-a0b9-3ac524332dd2"/>
    <xsd:import namespace="041dc435-e86c-4ed9-b6d2-e545f030cf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4cecc-c637-46a2-a0b9-3ac524332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9ef002-93c1-4468-a912-1743b1bdc4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1dc435-e86c-4ed9-b6d2-e545f030cf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042645-4de5-4611-a94c-f6ea1f2da47f}" ma:internalName="TaxCatchAll" ma:showField="CatchAllData" ma:web="041dc435-e86c-4ed9-b6d2-e545f030cf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41dc435-e86c-4ed9-b6d2-e545f030cf1f">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041dc435-e86c-4ed9-b6d2-e545f030cf1f" xsi:nil="true"/>
    <lcf76f155ced4ddcb4097134ff3c332f xmlns="a014cecc-c637-46a2-a0b9-3ac524332d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10FCA-72A3-42E6-9A0B-0D62463A0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4cecc-c637-46a2-a0b9-3ac524332dd2"/>
    <ds:schemaRef ds:uri="041dc435-e86c-4ed9-b6d2-e545f030c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2DE157-3BF4-4C78-8FEB-475F9E4779C9}">
  <ds:schemaRefs>
    <ds:schemaRef ds:uri="http://purl.org/dc/dcmitype/"/>
    <ds:schemaRef ds:uri="a014cecc-c637-46a2-a0b9-3ac524332dd2"/>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041dc435-e86c-4ed9-b6d2-e545f030cf1f"/>
    <ds:schemaRef ds:uri="http://www.w3.org/XML/1998/namespace"/>
  </ds:schemaRefs>
</ds:datastoreItem>
</file>

<file path=customXml/itemProps3.xml><?xml version="1.0" encoding="utf-8"?>
<ds:datastoreItem xmlns:ds="http://schemas.openxmlformats.org/officeDocument/2006/customXml" ds:itemID="{9EFAC575-C967-4D0E-9DAA-168E023779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289</TotalTime>
  <Words>3091</Words>
  <Application>Microsoft Office PowerPoint</Application>
  <PresentationFormat>Widescreen</PresentationFormat>
  <Paragraphs>230</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Parent/ Carer Introduction to Phonics and Early Reading</vt:lpstr>
      <vt:lpstr>Welcome!</vt:lpstr>
      <vt:lpstr>We love reading! </vt:lpstr>
      <vt:lpstr>What is Phonics? </vt:lpstr>
      <vt:lpstr>What is Phonics? </vt:lpstr>
      <vt:lpstr>The Alphabetic Code </vt:lpstr>
      <vt:lpstr>Blending</vt:lpstr>
      <vt:lpstr>Common Exception Words</vt:lpstr>
      <vt:lpstr>Reading and Books</vt:lpstr>
      <vt:lpstr>Reading at home </vt:lpstr>
      <vt:lpstr>Reading at home  </vt:lpstr>
      <vt:lpstr>Spelling </vt:lpstr>
      <vt:lpstr>Concerns about progress</vt:lpstr>
      <vt:lpstr>Questions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Jennifer Waller</cp:lastModifiedBy>
  <cp:revision>49</cp:revision>
  <cp:lastPrinted>2022-04-26T12:26:16Z</cp:lastPrinted>
  <dcterms:created xsi:type="dcterms:W3CDTF">2021-12-16T19:38:44Z</dcterms:created>
  <dcterms:modified xsi:type="dcterms:W3CDTF">2022-11-30T21:59:45Z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0x01010038B477497953BD4B83D73F8D1B051DC5</vt:lpwstr>
  </property>
  <property fmtid="{D5CDD505-2E9C-101B-9397-08002B2CF9AE}" pid="3" name="MediaServiceImageTags">
    <vt:lpwstr/>
  </property>
</Properties>
</file>